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76" r:id="rId1"/>
  </p:sldMasterIdLst>
  <p:notesMasterIdLst>
    <p:notesMasterId r:id="rId29"/>
  </p:notesMasterIdLst>
  <p:sldIdLst>
    <p:sldId id="256" r:id="rId2"/>
    <p:sldId id="257" r:id="rId3"/>
    <p:sldId id="258" r:id="rId4"/>
    <p:sldId id="278" r:id="rId5"/>
    <p:sldId id="259" r:id="rId6"/>
    <p:sldId id="260" r:id="rId7"/>
    <p:sldId id="283" r:id="rId8"/>
    <p:sldId id="261" r:id="rId9"/>
    <p:sldId id="286" r:id="rId10"/>
    <p:sldId id="262" r:id="rId11"/>
    <p:sldId id="284" r:id="rId12"/>
    <p:sldId id="263" r:id="rId13"/>
    <p:sldId id="282" r:id="rId14"/>
    <p:sldId id="264" r:id="rId15"/>
    <p:sldId id="285" r:id="rId16"/>
    <p:sldId id="281" r:id="rId17"/>
    <p:sldId id="279" r:id="rId18"/>
    <p:sldId id="265" r:id="rId19"/>
    <p:sldId id="266" r:id="rId20"/>
    <p:sldId id="274" r:id="rId21"/>
    <p:sldId id="275" r:id="rId22"/>
    <p:sldId id="276" r:id="rId23"/>
    <p:sldId id="277" r:id="rId24"/>
    <p:sldId id="267" r:id="rId25"/>
    <p:sldId id="270" r:id="rId26"/>
    <p:sldId id="269" r:id="rId27"/>
    <p:sldId id="26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6741-532A-4C48-A163-397CF6D136FB}" type="datetimeFigureOut">
              <a:rPr lang="pl-PL"/>
              <a:pPr/>
              <a:t>2016-03-09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4D1CC-39C9-4424-8E1E-33673F4BC40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51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4D1CC-39C9-4424-8E1E-33673F4BC40A}" type="slidenum">
              <a:rPr lang="pl-PL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7289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4D1CC-39C9-4424-8E1E-33673F4BC40A}" type="slidenum">
              <a:rPr lang="pl-PL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425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8B3AFFF1-9C47-49F0-AE12-AF188F3F4E82}" type="datetime1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6" name="Prostokąt 35"/>
          <p:cNvSpPr/>
          <p:nvPr userDrawn="1"/>
        </p:nvSpPr>
        <p:spPr>
          <a:xfrm>
            <a:off x="0" y="0"/>
            <a:ext cx="9144000" cy="5627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/>
          <p:cNvSpPr txBox="1"/>
          <p:nvPr userDrawn="1"/>
        </p:nvSpPr>
        <p:spPr>
          <a:xfrm>
            <a:off x="175846" y="99702"/>
            <a:ext cx="770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Zespół Szkół Ponadgimnazjalnych nr 1 im. Noblistów Polskich</a:t>
            </a:r>
            <a:endParaRPr lang="pl-PL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38" name="Obraz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00" y="54592"/>
            <a:ext cx="1125142" cy="1128505"/>
          </a:xfrm>
          <a:prstGeom prst="rect">
            <a:avLst/>
          </a:prstGeom>
        </p:spPr>
      </p:pic>
      <p:sp>
        <p:nvSpPr>
          <p:cNvPr id="39" name="Prostokąt 38"/>
          <p:cNvSpPr/>
          <p:nvPr userDrawn="1"/>
        </p:nvSpPr>
        <p:spPr>
          <a:xfrm>
            <a:off x="0" y="6416547"/>
            <a:ext cx="9144000" cy="4414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ole tekstowe 39"/>
          <p:cNvSpPr txBox="1"/>
          <p:nvPr userDrawn="1"/>
        </p:nvSpPr>
        <p:spPr>
          <a:xfrm>
            <a:off x="5563489" y="6467814"/>
            <a:ext cx="350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Szkoła praktycznych umiejętności</a:t>
            </a:r>
            <a:endParaRPr lang="pl-PL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6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1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4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3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dirty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7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dirty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3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9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8B3AFFF1-9C47-49F0-AE12-AF188F3F4E82}" type="datetime1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4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2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9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0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8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5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9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3AFFF1-9C47-49F0-AE12-AF188F3F4E82}" type="datetime1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rostokąt 20"/>
          <p:cNvSpPr/>
          <p:nvPr/>
        </p:nvSpPr>
        <p:spPr>
          <a:xfrm>
            <a:off x="0" y="0"/>
            <a:ext cx="9144000" cy="562707"/>
          </a:xfrm>
          <a:prstGeom prst="rect">
            <a:avLst/>
          </a:prstGeom>
          <a:gradFill flip="none" rotWithShape="1">
            <a:gsLst>
              <a:gs pos="36000">
                <a:srgbClr val="0059B4"/>
              </a:gs>
              <a:gs pos="0">
                <a:schemeClr val="bg2">
                  <a:lumMod val="50000"/>
                  <a:shade val="30000"/>
                  <a:satMod val="115000"/>
                </a:schemeClr>
              </a:gs>
              <a:gs pos="70000">
                <a:schemeClr val="bg2">
                  <a:lumMod val="50000"/>
                  <a:shade val="67500"/>
                  <a:satMod val="115000"/>
                </a:schemeClr>
              </a:gs>
              <a:gs pos="97000">
                <a:schemeClr val="bg2">
                  <a:lumMod val="9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0" y="16575"/>
            <a:ext cx="7994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Zespół Szkół Ponadgimnazjalnych nr 1 im. Noblistów Polskich</a:t>
            </a:r>
            <a:endParaRPr lang="pl-PL" sz="24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00" y="54592"/>
            <a:ext cx="1125142" cy="1128505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 flipV="1">
            <a:off x="0" y="6295293"/>
            <a:ext cx="9144000" cy="562707"/>
          </a:xfrm>
          <a:prstGeom prst="rect">
            <a:avLst/>
          </a:prstGeom>
          <a:gradFill flip="none" rotWithShape="1">
            <a:gsLst>
              <a:gs pos="36000">
                <a:srgbClr val="0059B4"/>
              </a:gs>
              <a:gs pos="0">
                <a:schemeClr val="bg2">
                  <a:lumMod val="50000"/>
                  <a:shade val="30000"/>
                  <a:satMod val="115000"/>
                </a:schemeClr>
              </a:gs>
              <a:gs pos="70000">
                <a:schemeClr val="bg2">
                  <a:lumMod val="50000"/>
                  <a:shade val="67500"/>
                  <a:satMod val="115000"/>
                </a:schemeClr>
              </a:gs>
              <a:gs pos="97000">
                <a:schemeClr val="bg2">
                  <a:lumMod val="9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/>
          <p:cNvSpPr txBox="1"/>
          <p:nvPr/>
        </p:nvSpPr>
        <p:spPr>
          <a:xfrm>
            <a:off x="3895106" y="6366168"/>
            <a:ext cx="5171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Szkoła praktycznych umiejętności</a:t>
            </a:r>
            <a:endParaRPr lang="pl-PL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  <p:sldLayoutId id="2147484788" r:id="rId12"/>
    <p:sldLayoutId id="2147484789" r:id="rId13"/>
    <p:sldLayoutId id="2147484790" r:id="rId14"/>
    <p:sldLayoutId id="2147484791" r:id="rId15"/>
    <p:sldLayoutId id="2147484792" r:id="rId16"/>
    <p:sldLayoutId id="2147484793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3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86" y="1360995"/>
            <a:ext cx="7184297" cy="4302826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75" y="394081"/>
            <a:ext cx="2924176" cy="27682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617" y="460757"/>
            <a:ext cx="2468133" cy="256819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pole tekstowe 2"/>
          <p:cNvSpPr txBox="1"/>
          <p:nvPr/>
        </p:nvSpPr>
        <p:spPr>
          <a:xfrm>
            <a:off x="643494" y="4795391"/>
            <a:ext cx="7742712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b="1" dirty="0" smtClean="0">
                <a:latin typeface="Calibri" pitchFamily="34" charset="0"/>
              </a:rPr>
              <a:t>Oferta edukacyjna na rok szkolny 2016/2017 </a:t>
            </a:r>
          </a:p>
          <a:p>
            <a:pPr algn="ctr"/>
            <a:r>
              <a:rPr lang="pl-PL" sz="3200" b="1" dirty="0" smtClean="0">
                <a:latin typeface="Calibri" pitchFamily="34" charset="0"/>
              </a:rPr>
              <a:t>dla absolwentów gimnazjów</a:t>
            </a:r>
            <a:endParaRPr lang="pl-PL" sz="3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3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7">
        <p14:prism isContent="1"/>
      </p:transition>
    </mc:Choice>
    <mc:Fallback xmlns="">
      <p:transition spd="slow" advTm="32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5311380"/>
            <a:ext cx="9144000" cy="419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0" y="4217379"/>
            <a:ext cx="9144000" cy="419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5020" y="3171276"/>
            <a:ext cx="9144000" cy="419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020" y="2085119"/>
            <a:ext cx="9144000" cy="419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389" y="650771"/>
            <a:ext cx="2695699" cy="126697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0" y="1929625"/>
            <a:ext cx="9143999" cy="6717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/>
              <a:t>Specjalistyczne </a:t>
            </a:r>
            <a:r>
              <a:rPr lang="pl-PL" sz="2400" b="1" dirty="0" smtClean="0"/>
              <a:t>pracownie hotelarskie</a:t>
            </a:r>
            <a:endParaRPr lang="pl-PL" sz="2400" b="1" dirty="0"/>
          </a:p>
          <a:p>
            <a:pPr>
              <a:lnSpc>
                <a:spcPct val="150000"/>
              </a:lnSpc>
            </a:pPr>
            <a:r>
              <a:rPr lang="pl-PL" sz="2300" dirty="0"/>
              <a:t>Ś</a:t>
            </a:r>
            <a:r>
              <a:rPr lang="pl-PL" sz="2300" dirty="0" smtClean="0"/>
              <a:t>wietnie przygotowany do pracy zawodowej i </a:t>
            </a:r>
            <a:r>
              <a:rPr lang="pl-PL" sz="2300" b="1" dirty="0" smtClean="0"/>
              <a:t>rozwijania pasji </a:t>
            </a:r>
            <a:r>
              <a:rPr lang="pl-PL" sz="2300" dirty="0" smtClean="0"/>
              <a:t>na studiach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Możliwość pracy sezonowej – </a:t>
            </a:r>
            <a:r>
              <a:rPr lang="pl-PL" sz="2400" b="1" dirty="0" smtClean="0"/>
              <a:t>zdobywanie doświadczenia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Zagraniczne </a:t>
            </a:r>
            <a:r>
              <a:rPr lang="pl-PL" sz="2400" b="1" dirty="0" smtClean="0"/>
              <a:t>staże i wyjazdy, praktyki </a:t>
            </a:r>
            <a:r>
              <a:rPr lang="pl-PL" sz="2400" dirty="0" smtClean="0"/>
              <a:t>w największych hotelach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/>
              <a:t>Nowoczesne techniki </a:t>
            </a:r>
            <a:r>
              <a:rPr lang="pl-PL" sz="2400" dirty="0" smtClean="0"/>
              <a:t>obsługi hotelu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Nauczyciele – doświadczeni </a:t>
            </a:r>
            <a:r>
              <a:rPr lang="pl-PL" sz="2400" dirty="0" smtClean="0"/>
              <a:t>praktycy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/>
              <a:t>Atrakcyjne kursy </a:t>
            </a:r>
            <a:r>
              <a:rPr lang="pl-PL" sz="2400" dirty="0" smtClean="0"/>
              <a:t>doskonalące kompetencje zawodowe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/>
              <a:t>Pewna praca </a:t>
            </a:r>
            <a:r>
              <a:rPr lang="pl-PL" sz="2400" dirty="0" smtClean="0"/>
              <a:t>w obiektach hotelowych regionu</a:t>
            </a:r>
          </a:p>
          <a:p>
            <a:pPr>
              <a:lnSpc>
                <a:spcPct val="150000"/>
              </a:lnSpc>
            </a:pPr>
            <a:endParaRPr lang="pl-PL" sz="2400" dirty="0" smtClean="0"/>
          </a:p>
          <a:p>
            <a:pPr>
              <a:lnSpc>
                <a:spcPct val="150000"/>
              </a:lnSpc>
            </a:pPr>
            <a:endParaRPr lang="pl-PL" sz="2400" dirty="0"/>
          </a:p>
          <a:p>
            <a:pPr>
              <a:lnSpc>
                <a:spcPct val="150000"/>
              </a:lnSpc>
            </a:pPr>
            <a:endParaRPr lang="pl-PL" sz="2400" dirty="0" smtClean="0"/>
          </a:p>
          <a:p>
            <a:pPr>
              <a:lnSpc>
                <a:spcPct val="150000"/>
              </a:lnSpc>
            </a:pPr>
            <a:endParaRPr lang="pl-PL" sz="2400" dirty="0"/>
          </a:p>
        </p:txBody>
      </p:sp>
      <p:sp>
        <p:nvSpPr>
          <p:cNvPr id="2" name="Prostokąt 1"/>
          <p:cNvSpPr/>
          <p:nvPr/>
        </p:nvSpPr>
        <p:spPr>
          <a:xfrm>
            <a:off x="2161310" y="779979"/>
            <a:ext cx="332142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pl-PL" sz="2800" b="1" dirty="0" smtClean="0"/>
              <a:t>Technik </a:t>
            </a:r>
            <a:r>
              <a:rPr lang="pl-PL" sz="2800" b="1" dirty="0"/>
              <a:t>hotelarstwa</a:t>
            </a:r>
            <a:endParaRPr lang="pl-PL" sz="2800" dirty="0"/>
          </a:p>
        </p:txBody>
      </p:sp>
      <p:pic>
        <p:nvPicPr>
          <p:cNvPr id="6146" name="Picture 2" descr="C:\Users\mariusz\AppData\Local\Microsoft\Windows\Temporary Internet Files\Content.IE5\E5QLV9KI\6321280535_caae611389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32" y="466984"/>
            <a:ext cx="2505693" cy="167243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0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75">
        <p14:prism isContent="1"/>
      </p:transition>
    </mc:Choice>
    <mc:Fallback xmlns="">
      <p:transition spd="slow" advTm="205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9709">
            <a:off x="235268" y="1100611"/>
            <a:ext cx="3550613" cy="236327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32" y="596844"/>
            <a:ext cx="3396804" cy="2257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18" y="3719097"/>
            <a:ext cx="3579431" cy="23788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35" y="3390899"/>
            <a:ext cx="3603832" cy="23936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536" y="869409"/>
            <a:ext cx="2013940" cy="302091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164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5553622"/>
            <a:ext cx="9144000" cy="419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4464675"/>
            <a:ext cx="9144000" cy="419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0" y="3398957"/>
            <a:ext cx="9144000" cy="419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0" y="2321411"/>
            <a:ext cx="9144000" cy="419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896" y="518837"/>
            <a:ext cx="3277590" cy="154046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952577" y="888986"/>
            <a:ext cx="465031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pl-PL" sz="2800" b="1" dirty="0"/>
              <a:t>Technik obsługi turystycznej </a:t>
            </a:r>
            <a:endParaRPr lang="pl-PL" sz="2800" dirty="0"/>
          </a:p>
        </p:txBody>
      </p:sp>
      <p:pic>
        <p:nvPicPr>
          <p:cNvPr id="7171" name="Picture 3" descr="C:\Users\mariusz\AppData\Local\Microsoft\Windows\Temporary Internet Files\Content.IE5\K441C19B\right-peopl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14" y="518837"/>
            <a:ext cx="2083721" cy="211748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0" y="2192654"/>
            <a:ext cx="9144000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300" dirty="0"/>
              <a:t>Świetnie przygotowany do pracy zawodowej i </a:t>
            </a:r>
            <a:r>
              <a:rPr lang="pl-PL" sz="2300" b="1" dirty="0"/>
              <a:t>rozwijania pasji </a:t>
            </a:r>
            <a:r>
              <a:rPr lang="pl-PL" sz="2300" dirty="0"/>
              <a:t>na studiach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Krajowe i zagraniczne </a:t>
            </a:r>
            <a:r>
              <a:rPr lang="pl-PL" sz="2400" b="1" dirty="0" smtClean="0"/>
              <a:t>staże, wyjazdy i praktyki zawodowe</a:t>
            </a:r>
            <a:r>
              <a:rPr lang="pl-PL" sz="2400" dirty="0" smtClean="0"/>
              <a:t>, wycieczki</a:t>
            </a:r>
            <a:r>
              <a:rPr lang="pl-PL" sz="2200" dirty="0" smtClean="0"/>
              <a:t> Włochy, Francja, Norwegia, Niemcy, Czechy, Szwecja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Autorski </a:t>
            </a:r>
            <a:r>
              <a:rPr lang="pl-PL" sz="2400" b="1" dirty="0" smtClean="0"/>
              <a:t>innowacyjny program nauczania</a:t>
            </a:r>
            <a:endParaRPr lang="pl-PL" sz="2200" b="1" dirty="0" smtClean="0"/>
          </a:p>
          <a:p>
            <a:pPr>
              <a:lnSpc>
                <a:spcPct val="150000"/>
              </a:lnSpc>
            </a:pPr>
            <a:r>
              <a:rPr lang="pl-PL" sz="2400" dirty="0" smtClean="0"/>
              <a:t>Spotkania </a:t>
            </a:r>
            <a:r>
              <a:rPr lang="pl-PL" sz="2400" dirty="0"/>
              <a:t>ze znanymi </a:t>
            </a:r>
            <a:r>
              <a:rPr lang="pl-PL" sz="2400" b="1" dirty="0"/>
              <a:t>podróżnikami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Współpraca z </a:t>
            </a:r>
            <a:r>
              <a:rPr lang="pl-PL" sz="2400" b="1" dirty="0" smtClean="0"/>
              <a:t>najlepszymi pracodawcami </a:t>
            </a:r>
            <a:r>
              <a:rPr lang="pl-PL" sz="2400" dirty="0" smtClean="0"/>
              <a:t>w branży turystycznej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Nauczyciele </a:t>
            </a:r>
            <a:r>
              <a:rPr lang="pl-PL" sz="2400" dirty="0"/>
              <a:t>– </a:t>
            </a:r>
            <a:r>
              <a:rPr lang="pl-PL" sz="2400" dirty="0" smtClean="0"/>
              <a:t>pasjonaci, </a:t>
            </a:r>
            <a:r>
              <a:rPr lang="pl-PL" sz="2400" b="1" dirty="0" smtClean="0"/>
              <a:t>doświadczeni </a:t>
            </a:r>
            <a:r>
              <a:rPr lang="pl-PL" sz="2400" b="1" dirty="0"/>
              <a:t>praktycy</a:t>
            </a:r>
          </a:p>
          <a:p>
            <a:pPr>
              <a:lnSpc>
                <a:spcPct val="150000"/>
              </a:lnSpc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22040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43">
        <p14:prism isContent="1"/>
      </p:transition>
    </mc:Choice>
    <mc:Fallback xmlns="">
      <p:transition spd="slow" advTm="227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500" y="752336"/>
            <a:ext cx="4519612" cy="30171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86"/>
            <a:ext cx="4519612" cy="30171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56" y="3414057"/>
            <a:ext cx="4519612" cy="30171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56"/>
            <a:ext cx="4519612" cy="30171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5835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5387577"/>
            <a:ext cx="9144000" cy="419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4303556"/>
            <a:ext cx="9144000" cy="419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3206523"/>
            <a:ext cx="9144000" cy="419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5019" y="2137265"/>
            <a:ext cx="9144000" cy="419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222" y="516040"/>
            <a:ext cx="3365517" cy="1581793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716688" y="797565"/>
            <a:ext cx="595195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pl-PL" sz="2400" b="1" dirty="0"/>
              <a:t>Technik żywienia i usług gastronomicznych 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" y="1970365"/>
            <a:ext cx="9144000" cy="45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/>
              <a:t>Specjalistyczne pracownie gastronomiczne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Nauka </a:t>
            </a:r>
            <a:r>
              <a:rPr lang="pl-PL" sz="2400" dirty="0"/>
              <a:t>z wybitnymi </a:t>
            </a:r>
            <a:r>
              <a:rPr lang="pl-PL" sz="2400" b="1" dirty="0"/>
              <a:t>mistrzami kuchni, barmanami i restauratorami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Doskonałe przygotowanie </a:t>
            </a:r>
            <a:r>
              <a:rPr lang="pl-PL" sz="2400" dirty="0"/>
              <a:t>do prowadzenia własnej gastronomii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Zagraniczne </a:t>
            </a:r>
            <a:r>
              <a:rPr lang="pl-PL" sz="2400" b="1" dirty="0" smtClean="0"/>
              <a:t>staże i wyjazdy, praktyki </a:t>
            </a:r>
            <a:r>
              <a:rPr lang="pl-PL" sz="2400" dirty="0" smtClean="0"/>
              <a:t>w renomowanych restauracjach</a:t>
            </a:r>
          </a:p>
          <a:p>
            <a:pPr>
              <a:lnSpc>
                <a:spcPct val="150000"/>
              </a:lnSpc>
            </a:pPr>
            <a:r>
              <a:rPr lang="pl-PL" sz="2300" dirty="0"/>
              <a:t>Świetnie przygotowany do pracy zawodowej i </a:t>
            </a:r>
            <a:r>
              <a:rPr lang="pl-PL" sz="2300" b="1" dirty="0"/>
              <a:t>rozwijania pasji </a:t>
            </a:r>
            <a:r>
              <a:rPr lang="pl-PL" sz="2300" dirty="0"/>
              <a:t>na studiach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Kursy: </a:t>
            </a:r>
            <a:r>
              <a:rPr lang="pl-PL" sz="2400" b="1" dirty="0" err="1" smtClean="0"/>
              <a:t>carving</a:t>
            </a:r>
            <a:r>
              <a:rPr lang="pl-PL" sz="2400" b="1" dirty="0" smtClean="0"/>
              <a:t>, </a:t>
            </a:r>
            <a:r>
              <a:rPr lang="pl-PL" sz="2400" b="1" dirty="0" err="1" smtClean="0"/>
              <a:t>barista</a:t>
            </a:r>
            <a:r>
              <a:rPr lang="pl-PL" sz="2400" b="1" dirty="0" smtClean="0"/>
              <a:t>, barman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/>
              <a:t>Pewna </a:t>
            </a:r>
            <a:r>
              <a:rPr lang="pl-PL" sz="2400" b="1" dirty="0"/>
              <a:t>praca </a:t>
            </a:r>
            <a:r>
              <a:rPr lang="pl-PL" sz="2400" dirty="0"/>
              <a:t>w obiektach </a:t>
            </a:r>
            <a:r>
              <a:rPr lang="pl-PL" sz="2400" dirty="0" smtClean="0"/>
              <a:t>gastronomicznych regionu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Nauczyciele – </a:t>
            </a:r>
            <a:r>
              <a:rPr lang="pl-PL" sz="2400" b="1" dirty="0"/>
              <a:t>doświadczeni </a:t>
            </a:r>
            <a:r>
              <a:rPr lang="pl-PL" sz="2400" b="1" dirty="0" smtClean="0"/>
              <a:t>praktycy</a:t>
            </a:r>
            <a:endParaRPr lang="pl-PL" sz="2400" b="1" dirty="0"/>
          </a:p>
        </p:txBody>
      </p:sp>
      <p:pic>
        <p:nvPicPr>
          <p:cNvPr id="8195" name="Picture 3" descr="C:\Users\mariusz\AppData\Local\Microsoft\Windows\Temporary Internet Files\Content.IE5\K441C19B\xatonada_web[1]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60" y="895470"/>
            <a:ext cx="2990384" cy="19942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571143" y="1599008"/>
            <a:ext cx="45824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/>
              <a:t>Kulinarne ABC u Noblistów w </a:t>
            </a:r>
            <a:r>
              <a:rPr lang="pl-PL" sz="2000" b="1" dirty="0" smtClean="0"/>
              <a:t>ZSPnr1   ;)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22040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73">
        <p14:prism isContent="1"/>
      </p:transition>
    </mc:Choice>
    <mc:Fallback xmlns="">
      <p:transition spd="slow" advTm="312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2" y="654787"/>
            <a:ext cx="8991600" cy="59975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31" y="2867025"/>
            <a:ext cx="4191328" cy="27839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6" y="3967928"/>
            <a:ext cx="3236136" cy="24121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2" y="4456053"/>
            <a:ext cx="3306594" cy="21962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728">
            <a:off x="248569" y="653080"/>
            <a:ext cx="3732695" cy="24884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6449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22" y="3098981"/>
            <a:ext cx="3007378" cy="333392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698" y="3001697"/>
            <a:ext cx="2996558" cy="35284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7625"/>
            <a:ext cx="3457575" cy="321501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04" y="587606"/>
            <a:ext cx="3865756" cy="258066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4" y="673518"/>
            <a:ext cx="4037381" cy="269523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249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-1" y="5132091"/>
            <a:ext cx="9143999" cy="3542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" y="4024360"/>
            <a:ext cx="9143999" cy="3542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0" y="2922076"/>
            <a:ext cx="9143999" cy="3542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384" y="1213655"/>
            <a:ext cx="2843387" cy="138013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654"/>
            <a:ext cx="2843387" cy="138013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276475" y="1719058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Cukiernik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22064" y="675383"/>
            <a:ext cx="7154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Zasadnicza Szkoła Zawodowa z Oddziałami Integracyjnymi nr 1</a:t>
            </a:r>
            <a:endParaRPr lang="pl-PL" sz="20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230370" y="1719058"/>
            <a:ext cx="1734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Kucharz</a:t>
            </a:r>
            <a:endParaRPr lang="pl-PL" sz="3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14298" y="2739754"/>
            <a:ext cx="89153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 smtClean="0"/>
              <a:t>Najlepsze przygotowanie </a:t>
            </a:r>
            <a:r>
              <a:rPr lang="pl-PL" sz="2400" dirty="0" smtClean="0"/>
              <a:t>zawodowe na rynku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Zapewnione praktyki zawodowe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Kształcenie umiejętności praktycznych w CKP w Słupsku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Uczestnictwo w </a:t>
            </a:r>
            <a:r>
              <a:rPr lang="pl-PL" sz="2400" b="1" dirty="0" smtClean="0"/>
              <a:t>prestiżowych konkursach </a:t>
            </a:r>
            <a:r>
              <a:rPr lang="pl-PL" sz="2400" dirty="0" smtClean="0"/>
              <a:t>zawodowych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Pokazy i </a:t>
            </a:r>
            <a:r>
              <a:rPr lang="pl-PL" sz="2400" b="1" dirty="0" smtClean="0"/>
              <a:t>warsztaty mistrzów 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Wycieczki do </a:t>
            </a:r>
            <a:r>
              <a:rPr lang="pl-PL" sz="2400" b="1" dirty="0" smtClean="0"/>
              <a:t>pracodawców</a:t>
            </a:r>
            <a:r>
              <a:rPr lang="pl-PL" sz="2400" dirty="0" smtClean="0"/>
              <a:t> z branży</a:t>
            </a:r>
          </a:p>
          <a:p>
            <a:pPr>
              <a:lnSpc>
                <a:spcPct val="150000"/>
              </a:lnSpc>
            </a:pPr>
            <a:endParaRPr lang="pl-PL" sz="2400" dirty="0" smtClean="0"/>
          </a:p>
          <a:p>
            <a:pPr>
              <a:lnSpc>
                <a:spcPct val="150000"/>
              </a:lnSpc>
            </a:pPr>
            <a:endParaRPr lang="pl-PL" sz="2400" dirty="0" smtClean="0"/>
          </a:p>
          <a:p>
            <a:pPr>
              <a:lnSpc>
                <a:spcPct val="150000"/>
              </a:lnSpc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53769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0" y="5039955"/>
            <a:ext cx="9144000" cy="3637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0" y="3969313"/>
            <a:ext cx="9144000" cy="3637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1357313" y="821792"/>
            <a:ext cx="6691312" cy="3637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835" y="655387"/>
            <a:ext cx="2868385" cy="139227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347788" y="758428"/>
            <a:ext cx="683894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Bogaty wybór zawodów w klasie wielozawodowej</a:t>
            </a:r>
          </a:p>
          <a:p>
            <a:endParaRPr lang="pl-PL" dirty="0" smtClean="0"/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300" dirty="0"/>
              <a:t>k</a:t>
            </a:r>
            <a:r>
              <a:rPr lang="pl-PL" sz="2300" dirty="0" smtClean="0"/>
              <a:t>ucharz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300" dirty="0"/>
              <a:t>c</a:t>
            </a:r>
            <a:r>
              <a:rPr lang="pl-PL" sz="2300" dirty="0" smtClean="0"/>
              <a:t>ukiernik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300" dirty="0"/>
              <a:t>t</a:t>
            </a:r>
            <a:r>
              <a:rPr lang="pl-PL" sz="2300" dirty="0" smtClean="0"/>
              <a:t>apicer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300" dirty="0"/>
              <a:t>ś</a:t>
            </a:r>
            <a:r>
              <a:rPr lang="pl-PL" sz="2300" dirty="0" smtClean="0"/>
              <a:t>lusarz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300" dirty="0" smtClean="0"/>
              <a:t>elektromechanik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300" dirty="0"/>
              <a:t>wędliniarz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pl-PL" sz="2300" dirty="0" smtClean="0"/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4371975" y="1384026"/>
            <a:ext cx="477202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300" dirty="0" smtClean="0"/>
              <a:t>elektryk</a:t>
            </a:r>
            <a:endParaRPr lang="pl-PL" sz="2300" dirty="0"/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300" dirty="0"/>
              <a:t>fryzjer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300" dirty="0"/>
              <a:t>krawiec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300" dirty="0"/>
              <a:t>monter elektronik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300" dirty="0"/>
              <a:t>monter sieci i urządzeń sanitarnych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04775" y="3775513"/>
            <a:ext cx="8972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 smtClean="0"/>
              <a:t>Profesjonalne przygotowanie </a:t>
            </a:r>
            <a:r>
              <a:rPr lang="pl-PL" sz="2400" dirty="0" smtClean="0"/>
              <a:t>do pracy zawodowej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Pomoc w nawiązywaniu kontaktów u </a:t>
            </a:r>
            <a:r>
              <a:rPr lang="pl-PL" sz="2400" b="1" dirty="0" smtClean="0"/>
              <a:t>pracodawców</a:t>
            </a:r>
            <a:r>
              <a:rPr lang="pl-PL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/>
              <a:t>Szkolenia praktyczne </a:t>
            </a:r>
            <a:r>
              <a:rPr lang="pl-PL" sz="2400" dirty="0" smtClean="0"/>
              <a:t>w rzeczywistych warunkach – u pracodawców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/>
              <a:t>Najlepsza </a:t>
            </a:r>
            <a:r>
              <a:rPr lang="pl-PL" sz="2400" dirty="0" smtClean="0"/>
              <a:t>na rynku klasa wielozawodowa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2040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21">
        <p14:prism isContent="1"/>
      </p:transition>
    </mc:Choice>
    <mc:Fallback xmlns="">
      <p:transition spd="slow" advTm="148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-645" y="3132117"/>
            <a:ext cx="9144000" cy="3206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-645" y="4049487"/>
            <a:ext cx="9144000" cy="3206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2225" y="2230582"/>
            <a:ext cx="9144000" cy="3206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1294410"/>
            <a:ext cx="9144000" cy="3206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52" y="4347605"/>
            <a:ext cx="1595978" cy="2127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" y="4805595"/>
            <a:ext cx="1295030" cy="1942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15" y="4805595"/>
            <a:ext cx="2228935" cy="1671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1027" name="Picture 3" descr="C:\Users\mariusz\AppData\Local\Microsoft\Windows\Temporary Internet Files\Content.IE5\KGFMSHUW\ict_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07" y="4834233"/>
            <a:ext cx="1913908" cy="19139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01879" y="665019"/>
            <a:ext cx="876844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800" b="1" dirty="0" smtClean="0"/>
              <a:t>Dodatkowo oferujemy:</a:t>
            </a:r>
          </a:p>
          <a:p>
            <a:pPr marL="285750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b="1" dirty="0" smtClean="0"/>
              <a:t>Profesjonalne praktyki i staże</a:t>
            </a:r>
            <a:r>
              <a:rPr lang="pl-PL" sz="2000" dirty="0" smtClean="0"/>
              <a:t> zagraniczne z certyfikatem </a:t>
            </a:r>
            <a:r>
              <a:rPr lang="pl-PL" sz="2000" b="1" dirty="0" smtClean="0"/>
              <a:t>EUROPASS</a:t>
            </a:r>
          </a:p>
          <a:p>
            <a:pPr marL="285750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 smtClean="0"/>
              <a:t>Praktyczne </a:t>
            </a:r>
            <a:r>
              <a:rPr lang="pl-PL" sz="2000" b="1" dirty="0" smtClean="0"/>
              <a:t>zajęcia pozalekcyjne </a:t>
            </a:r>
            <a:r>
              <a:rPr lang="pl-PL" sz="2000" dirty="0" smtClean="0"/>
              <a:t> np.: sportowe, </a:t>
            </a:r>
            <a:r>
              <a:rPr lang="pl-PL" sz="2000" b="1" dirty="0" err="1" smtClean="0"/>
              <a:t>carving</a:t>
            </a:r>
            <a:r>
              <a:rPr lang="pl-PL" sz="2000" b="1" dirty="0" smtClean="0"/>
              <a:t>, robotyka, AutoCAD</a:t>
            </a:r>
          </a:p>
          <a:p>
            <a:pPr marL="285750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 smtClean="0"/>
              <a:t>Najlepsze </a:t>
            </a:r>
            <a:r>
              <a:rPr lang="pl-PL" sz="2000" b="1" dirty="0" smtClean="0"/>
              <a:t>wycieczki edukacyjne</a:t>
            </a:r>
            <a:r>
              <a:rPr lang="pl-PL" sz="2000" dirty="0" smtClean="0"/>
              <a:t>, krajowe i zagraniczne</a:t>
            </a:r>
          </a:p>
          <a:p>
            <a:pPr marL="285750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 smtClean="0"/>
              <a:t>Nowoczesne </a:t>
            </a:r>
            <a:r>
              <a:rPr lang="pl-PL" sz="2000" b="1" dirty="0" smtClean="0"/>
              <a:t>projekty edukacyjno-naukowe</a:t>
            </a:r>
          </a:p>
          <a:p>
            <a:pPr marL="285750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 smtClean="0"/>
              <a:t>Atrakcyjne </a:t>
            </a:r>
            <a:r>
              <a:rPr lang="pl-PL" sz="2000" b="1" dirty="0" smtClean="0"/>
              <a:t>konkursy i olimpiady</a:t>
            </a:r>
          </a:p>
          <a:p>
            <a:pPr marL="285750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 smtClean="0"/>
              <a:t>Doskonałe zajęcia praktyczne i </a:t>
            </a:r>
            <a:r>
              <a:rPr lang="pl-PL" sz="2000" b="1" dirty="0" smtClean="0"/>
              <a:t>praktyki u pracodawców</a:t>
            </a:r>
          </a:p>
          <a:p>
            <a:pPr marL="285750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 smtClean="0"/>
              <a:t>Fachową </a:t>
            </a:r>
            <a:r>
              <a:rPr lang="pl-PL" sz="2000" b="1" dirty="0" smtClean="0"/>
              <a:t>pomoc w znalezieniu zatrudnienia </a:t>
            </a:r>
            <a:r>
              <a:rPr lang="pl-PL" sz="2000" dirty="0" smtClean="0"/>
              <a:t>u pracodawców</a:t>
            </a:r>
            <a:endParaRPr lang="pl-PL" sz="20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032" y="3399082"/>
            <a:ext cx="2055172" cy="307649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3554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7">
        <p14:prism isContent="1"/>
      </p:transition>
    </mc:Choice>
    <mc:Fallback xmlns="">
      <p:transition spd="slow" advTm="133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3814110" y="1104077"/>
            <a:ext cx="4511558" cy="23766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372567" y="1093770"/>
            <a:ext cx="3261815" cy="50204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72567" y="1093770"/>
            <a:ext cx="312533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latin typeface="Calibri" panose="020F0502020204030204" pitchFamily="34" charset="0"/>
              </a:rPr>
              <a:t>Technikum nr 1</a:t>
            </a:r>
            <a:r>
              <a:rPr lang="pl-PL" sz="2400" b="1" dirty="0" smtClean="0"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814109" y="1143122"/>
            <a:ext cx="4815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</a:rPr>
              <a:t>Zasadnicza Szkoła Zawodowa</a:t>
            </a:r>
          </a:p>
          <a:p>
            <a:r>
              <a:rPr lang="pl-PL" sz="2800" b="1" dirty="0" smtClean="0">
                <a:latin typeface="Calibri" panose="020F0502020204030204" pitchFamily="34" charset="0"/>
              </a:rPr>
              <a:t>z </a:t>
            </a:r>
            <a:r>
              <a:rPr lang="pl-PL" sz="2400" b="1" dirty="0">
                <a:latin typeface="Calibri" panose="020F0502020204030204" pitchFamily="34" charset="0"/>
              </a:rPr>
              <a:t>Oddziałami Integracyjnymi nr 1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72567" y="1914635"/>
            <a:ext cx="3261815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pl-PL" sz="2000" b="1" dirty="0" smtClean="0">
                <a:solidFill>
                  <a:schemeClr val="bg2">
                    <a:lumMod val="50000"/>
                  </a:schemeClr>
                </a:solidFill>
              </a:rPr>
              <a:t>echnik teleinformatyk</a:t>
            </a:r>
          </a:p>
          <a:p>
            <a:pPr marL="285750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2000" b="1" dirty="0" smtClean="0"/>
              <a:t>technik elektryk</a:t>
            </a:r>
          </a:p>
          <a:p>
            <a:pPr marL="285750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pl-PL" sz="2000" b="1" dirty="0" smtClean="0">
                <a:solidFill>
                  <a:schemeClr val="bg2">
                    <a:lumMod val="50000"/>
                  </a:schemeClr>
                </a:solidFill>
              </a:rPr>
              <a:t>echnik elektronik</a:t>
            </a:r>
          </a:p>
          <a:p>
            <a:pPr marL="285750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2000" b="1" dirty="0" smtClean="0"/>
              <a:t>technik informatyk</a:t>
            </a:r>
          </a:p>
          <a:p>
            <a:pPr marL="285750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2000" b="1" dirty="0" smtClean="0">
                <a:solidFill>
                  <a:schemeClr val="bg2">
                    <a:lumMod val="50000"/>
                  </a:schemeClr>
                </a:solidFill>
              </a:rPr>
              <a:t>technik hotelarstwa</a:t>
            </a:r>
          </a:p>
          <a:p>
            <a:pPr marL="285750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2000" b="1" dirty="0" smtClean="0"/>
              <a:t>technik obsługi turystycznej</a:t>
            </a:r>
          </a:p>
          <a:p>
            <a:pPr marL="285750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pl-PL" sz="2000" b="1" dirty="0" smtClean="0">
                <a:solidFill>
                  <a:schemeClr val="bg2">
                    <a:lumMod val="50000"/>
                  </a:schemeClr>
                </a:solidFill>
              </a:rPr>
              <a:t>echnik żywienia i usług gastronomicznych</a:t>
            </a:r>
            <a:endParaRPr lang="pl-PL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342469" y="2132945"/>
            <a:ext cx="2988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2000" b="1" dirty="0"/>
              <a:t>k</a:t>
            </a:r>
            <a:r>
              <a:rPr lang="pl-PL" sz="2000" b="1" dirty="0" smtClean="0"/>
              <a:t>ucharz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2000" b="1" dirty="0"/>
              <a:t>c</a:t>
            </a:r>
            <a:r>
              <a:rPr lang="pl-PL" sz="2000" b="1" dirty="0" smtClean="0"/>
              <a:t>ukiernik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2000" b="1" dirty="0"/>
              <a:t>k</a:t>
            </a:r>
            <a:r>
              <a:rPr lang="pl-PL" sz="2000" b="1" dirty="0" smtClean="0"/>
              <a:t>lasa wielozawodowa</a:t>
            </a:r>
            <a:endParaRPr lang="pl-PL" sz="2000" b="1" dirty="0"/>
          </a:p>
        </p:txBody>
      </p:sp>
      <p:pic>
        <p:nvPicPr>
          <p:cNvPr id="1028" name="Picture 4" descr="C:\Users\mariusz\AppData\Local\Microsoft\Windows\Temporary Internet Files\Content.IE5\KGFMSHUW\computer_learnin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167" y="3148608"/>
            <a:ext cx="4773881" cy="348475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riusz\AppData\Local\Microsoft\Windows\Temporary Internet Files\Content.IE5\K441C19B\student_engagement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82" y="3148608"/>
            <a:ext cx="4896464" cy="325854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1">
        <p14:prism isContent="1"/>
      </p:transition>
    </mc:Choice>
    <mc:Fallback xmlns="">
      <p:transition spd="slow" advTm="106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548" y="1810800"/>
            <a:ext cx="4901821" cy="3267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6" name="pole tekstowe 5"/>
          <p:cNvSpPr txBox="1"/>
          <p:nvPr/>
        </p:nvSpPr>
        <p:spPr>
          <a:xfrm>
            <a:off x="4818970" y="875694"/>
            <a:ext cx="270540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Certyfikaty </a:t>
            </a:r>
            <a:r>
              <a:rPr lang="pl-PL" sz="2000" b="1" dirty="0" smtClean="0"/>
              <a:t>EUROPASS</a:t>
            </a:r>
            <a:endParaRPr lang="pl-PL" sz="2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8" y="3060515"/>
            <a:ext cx="4639062" cy="3092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4" y="561086"/>
            <a:ext cx="3749144" cy="2499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5953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4">
        <p14:prism isContent="1"/>
      </p:transition>
    </mc:Choice>
    <mc:Fallback xmlns="">
      <p:transition spd="slow" advTm="55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737" y="1223334"/>
            <a:ext cx="3698892" cy="2465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08" y="2980707"/>
            <a:ext cx="4925315" cy="3283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4" name="pole tekstowe 3"/>
          <p:cNvSpPr txBox="1"/>
          <p:nvPr/>
        </p:nvSpPr>
        <p:spPr>
          <a:xfrm>
            <a:off x="400808" y="761669"/>
            <a:ext cx="184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Koło teatralne</a:t>
            </a:r>
          </a:p>
          <a:p>
            <a:pPr algn="r"/>
            <a:endParaRPr lang="pl-PL" sz="2000" dirty="0" smtClean="0"/>
          </a:p>
          <a:p>
            <a:pPr algn="r"/>
            <a:r>
              <a:rPr lang="pl-PL" sz="2000" dirty="0" smtClean="0"/>
              <a:t> „</a:t>
            </a:r>
            <a:r>
              <a:rPr lang="pl-PL" sz="2000" b="1" dirty="0" smtClean="0"/>
              <a:t>KLATKA</a:t>
            </a:r>
            <a:r>
              <a:rPr lang="pl-PL" sz="2000" dirty="0" smtClean="0"/>
              <a:t>”</a:t>
            </a:r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65" y="958287"/>
            <a:ext cx="2696560" cy="2022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22" y="3614043"/>
            <a:ext cx="3533608" cy="2650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4" y="1476910"/>
            <a:ext cx="1202151" cy="1958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618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6">
        <p14:prism isContent="1"/>
      </p:transition>
    </mc:Choice>
    <mc:Fallback xmlns="">
      <p:transition spd="slow" advTm="37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69" y="4074665"/>
            <a:ext cx="3229004" cy="2152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01" y="539775"/>
            <a:ext cx="3588191" cy="2391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5" y="3394695"/>
            <a:ext cx="4070830" cy="2713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5" y="511666"/>
            <a:ext cx="4157561" cy="2771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718" y="2865869"/>
            <a:ext cx="2161808" cy="3242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10" name="pole tekstowe 9"/>
          <p:cNvSpPr txBox="1"/>
          <p:nvPr/>
        </p:nvSpPr>
        <p:spPr>
          <a:xfrm>
            <a:off x="6353997" y="3040220"/>
            <a:ext cx="2467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Warsztaty kulinarne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0618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8">
        <p14:prism isContent="1"/>
      </p:transition>
    </mc:Choice>
    <mc:Fallback xmlns="">
      <p:transition spd="slow" advTm="37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12" y="614089"/>
            <a:ext cx="3658816" cy="2439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266">
            <a:off x="286956" y="647785"/>
            <a:ext cx="3887923" cy="2371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28" y="2158099"/>
            <a:ext cx="3796242" cy="2524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8" name="pole tekstowe 7"/>
          <p:cNvSpPr txBox="1"/>
          <p:nvPr/>
        </p:nvSpPr>
        <p:spPr>
          <a:xfrm>
            <a:off x="6780810" y="5649179"/>
            <a:ext cx="2254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… dzieje się </a:t>
            </a:r>
            <a:r>
              <a:rPr lang="pl-PL" sz="2800" dirty="0" smtClean="0">
                <a:sym typeface="Wingdings" panose="05000000000000000000" pitchFamily="2" charset="2"/>
              </a:rPr>
              <a:t></a:t>
            </a:r>
            <a:endParaRPr lang="pl-PL" sz="28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49" y="3916281"/>
            <a:ext cx="3668147" cy="2458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2301">
            <a:off x="-1" y="3797203"/>
            <a:ext cx="3562795" cy="2375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1469">
            <a:off x="5243627" y="2352801"/>
            <a:ext cx="3881518" cy="2584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618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4">
        <p14:prism isContent="1"/>
      </p:transition>
    </mc:Choice>
    <mc:Fallback xmlns="">
      <p:transition spd="slow" advTm="66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7187" y="1109823"/>
            <a:ext cx="8804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Organizujemy konkursy o zasięgu ponadregionalnym:</a:t>
            </a:r>
          </a:p>
          <a:p>
            <a:endParaRPr lang="pl-PL" sz="28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pl-PL" sz="2800" dirty="0" smtClean="0"/>
              <a:t>Międzywojewódzki Konkurs dla Szkół Ponadgimnazjalnych </a:t>
            </a:r>
          </a:p>
          <a:p>
            <a:r>
              <a:rPr lang="pl-PL" sz="2800" dirty="0" smtClean="0"/>
              <a:t>„</a:t>
            </a:r>
            <a:r>
              <a:rPr lang="pl-PL" sz="2800" b="1" dirty="0" smtClean="0"/>
              <a:t>Mistrz Wiedzy Hotelarskiej</a:t>
            </a:r>
            <a:r>
              <a:rPr lang="pl-PL" sz="2800" dirty="0" smtClean="0"/>
              <a:t>”</a:t>
            </a:r>
          </a:p>
          <a:p>
            <a:endParaRPr lang="pl-PL" sz="2800" dirty="0" smtClean="0"/>
          </a:p>
          <a:p>
            <a:endParaRPr lang="pl-PL" sz="28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pl-PL" sz="28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pl-PL" sz="2800" dirty="0" smtClean="0"/>
              <a:t>Wojewódzki Konkurs Informatyczny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pl-PL" sz="2800" dirty="0" smtClean="0"/>
              <a:t>„</a:t>
            </a:r>
            <a:r>
              <a:rPr lang="pl-PL" sz="2800" b="1" dirty="0" err="1" smtClean="0"/>
              <a:t>InfoSłupia</a:t>
            </a:r>
            <a:r>
              <a:rPr lang="pl-PL" sz="2800" dirty="0" smtClean="0"/>
              <a:t>”</a:t>
            </a:r>
            <a:endParaRPr lang="pl-PL" sz="2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88" y="4536374"/>
            <a:ext cx="1719450" cy="181818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494" y="2627931"/>
            <a:ext cx="1867485" cy="16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9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5">
        <p14:prism isContent="1"/>
      </p:transition>
    </mc:Choice>
    <mc:Fallback xmlns="">
      <p:transition spd="slow" advTm="43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69" y="663632"/>
            <a:ext cx="2701749" cy="1801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70" y="2537670"/>
            <a:ext cx="2701749" cy="1801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70" y="4428159"/>
            <a:ext cx="2701749" cy="1801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65" y="617517"/>
            <a:ext cx="4142225" cy="2761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64" y="3467841"/>
            <a:ext cx="4142225" cy="2761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1699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6">
        <p14:prism isContent="1"/>
      </p:transition>
    </mc:Choice>
    <mc:Fallback xmlns="">
      <p:transition spd="slow" advTm="48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9" y="536552"/>
            <a:ext cx="5270154" cy="3513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43" y="3240211"/>
            <a:ext cx="4481637" cy="2987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9" y="3474584"/>
            <a:ext cx="3880695" cy="2587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60" y="536552"/>
            <a:ext cx="1888281" cy="2832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1699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7">
        <p14:prism isContent="1"/>
      </p:transition>
    </mc:Choice>
    <mc:Fallback xmlns="">
      <p:transition spd="slow" advTm="26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07" y="1141921"/>
            <a:ext cx="2496726" cy="166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2" y="3666927"/>
            <a:ext cx="2496726" cy="166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60" y="4756951"/>
            <a:ext cx="2496726" cy="166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40" y="4256646"/>
            <a:ext cx="2499994" cy="166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28" y="3781116"/>
            <a:ext cx="2499994" cy="166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3" y="644917"/>
            <a:ext cx="2388793" cy="159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96" y="644917"/>
            <a:ext cx="2499994" cy="166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10" name="pole tekstowe 1"/>
          <p:cNvSpPr txBox="1"/>
          <p:nvPr/>
        </p:nvSpPr>
        <p:spPr>
          <a:xfrm>
            <a:off x="276592" y="2195540"/>
            <a:ext cx="80514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Zapraszamy na </a:t>
            </a:r>
          </a:p>
          <a:p>
            <a:r>
              <a:rPr lang="pl-PL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DZIEŃ OTWARTEJ SZKOŁY – </a:t>
            </a:r>
            <a:r>
              <a:rPr lang="pl-PL" sz="4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10 maja 2016</a:t>
            </a:r>
            <a:endParaRPr lang="pl-PL" sz="32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pl-PL" sz="32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pl-PL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godz. 12.00 -14.30</a:t>
            </a:r>
            <a:endParaRPr lang="pl-PL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9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0">
        <p14:prism isContent="1"/>
      </p:transition>
    </mc:Choice>
    <mc:Fallback xmlns="">
      <p:transition spd="slow" advTm="77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-1" y="5559243"/>
            <a:ext cx="9144001" cy="453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-1" y="4434353"/>
            <a:ext cx="9144001" cy="453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-1" y="3369533"/>
            <a:ext cx="9144001" cy="453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" y="2207730"/>
            <a:ext cx="9144000" cy="453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639" y="611439"/>
            <a:ext cx="2624447" cy="1233490"/>
          </a:xfrm>
          <a:prstGeom prst="rect">
            <a:avLst/>
          </a:prstGeom>
        </p:spPr>
      </p:pic>
      <p:sp>
        <p:nvSpPr>
          <p:cNvPr id="2" name="Prostokąt zaokrąglony 1"/>
          <p:cNvSpPr/>
          <p:nvPr/>
        </p:nvSpPr>
        <p:spPr>
          <a:xfrm rot="206709">
            <a:off x="1661003" y="1224986"/>
            <a:ext cx="4807590" cy="580217"/>
          </a:xfrm>
          <a:prstGeom prst="roundRect">
            <a:avLst>
              <a:gd name="adj" fmla="val 3440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 rot="206709">
            <a:off x="1659265" y="1284261"/>
            <a:ext cx="483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NOWY ATRAKCYJNY KIERUNEK !!!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49383" y="2024144"/>
            <a:ext cx="865711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dirty="0"/>
              <a:t>Klasa </a:t>
            </a:r>
            <a:r>
              <a:rPr lang="pl-PL" sz="2800" b="1" dirty="0" smtClean="0"/>
              <a:t>ICT </a:t>
            </a:r>
            <a:r>
              <a:rPr lang="pl-PL" sz="2400" dirty="0"/>
              <a:t>- Information and </a:t>
            </a:r>
            <a:r>
              <a:rPr lang="pl-PL" sz="2400" dirty="0" err="1"/>
              <a:t>Communication</a:t>
            </a:r>
            <a:r>
              <a:rPr lang="pl-PL" sz="2400" dirty="0"/>
              <a:t> </a:t>
            </a:r>
            <a:r>
              <a:rPr lang="pl-PL" sz="2400" dirty="0" smtClean="0"/>
              <a:t>Technologies</a:t>
            </a:r>
          </a:p>
          <a:p>
            <a:pPr algn="ctr">
              <a:lnSpc>
                <a:spcPct val="150000"/>
              </a:lnSpc>
            </a:pPr>
            <a:r>
              <a:rPr lang="pl-PL" sz="2400" dirty="0" smtClean="0"/>
              <a:t>Połączenie</a:t>
            </a:r>
            <a:r>
              <a:rPr lang="pl-PL" sz="2400" b="1" dirty="0" smtClean="0"/>
              <a:t> informatyki, elektroniki i cyfrowej telefonii</a:t>
            </a:r>
          </a:p>
          <a:p>
            <a:pPr algn="ctr">
              <a:lnSpc>
                <a:spcPct val="150000"/>
              </a:lnSpc>
            </a:pPr>
            <a:r>
              <a:rPr lang="pl-PL" sz="2400" b="1" dirty="0"/>
              <a:t>Najnowsze </a:t>
            </a:r>
            <a:r>
              <a:rPr lang="pl-PL" sz="2400" b="1" dirty="0" smtClean="0"/>
              <a:t>technologie,  </a:t>
            </a:r>
            <a:r>
              <a:rPr lang="pl-PL" sz="2400" b="1" dirty="0"/>
              <a:t>sprzęt i oprogramowanie</a:t>
            </a:r>
            <a:endParaRPr lang="pl-PL" sz="2400" dirty="0"/>
          </a:p>
          <a:p>
            <a:pPr algn="ctr">
              <a:lnSpc>
                <a:spcPct val="150000"/>
              </a:lnSpc>
            </a:pPr>
            <a:r>
              <a:rPr lang="pl-PL" sz="2400" dirty="0" smtClean="0"/>
              <a:t>Autorski </a:t>
            </a:r>
            <a:r>
              <a:rPr lang="pl-PL" sz="2400" b="1" dirty="0" smtClean="0"/>
              <a:t>innowacyjny program </a:t>
            </a:r>
            <a:r>
              <a:rPr lang="pl-PL" sz="2400" dirty="0" smtClean="0"/>
              <a:t>nauczania</a:t>
            </a:r>
          </a:p>
          <a:p>
            <a:pPr algn="ctr">
              <a:lnSpc>
                <a:spcPct val="150000"/>
              </a:lnSpc>
            </a:pPr>
            <a:r>
              <a:rPr lang="pl-PL" sz="2400" dirty="0" smtClean="0"/>
              <a:t>Nauczyciele – najlepsi </a:t>
            </a:r>
            <a:r>
              <a:rPr lang="pl-PL" sz="2400" b="1" dirty="0" smtClean="0"/>
              <a:t>praktykujący</a:t>
            </a:r>
            <a:r>
              <a:rPr lang="pl-PL" sz="2400" dirty="0" smtClean="0"/>
              <a:t> </a:t>
            </a:r>
            <a:r>
              <a:rPr lang="pl-PL" sz="2400" b="1" dirty="0" smtClean="0"/>
              <a:t>inżynierowie, specjaliści ICT</a:t>
            </a:r>
          </a:p>
          <a:p>
            <a:pPr algn="ctr">
              <a:lnSpc>
                <a:spcPct val="150000"/>
              </a:lnSpc>
            </a:pPr>
            <a:r>
              <a:rPr lang="pl-PL" sz="2400" dirty="0" smtClean="0"/>
              <a:t>Staże i </a:t>
            </a:r>
            <a:r>
              <a:rPr lang="pl-PL" sz="2400" b="1" dirty="0" smtClean="0"/>
              <a:t>praktyki w najnowocześniejszych firmach </a:t>
            </a:r>
            <a:r>
              <a:rPr lang="pl-PL" sz="2400" dirty="0" smtClean="0"/>
              <a:t>sektora ICT</a:t>
            </a:r>
          </a:p>
          <a:p>
            <a:pPr algn="ctr">
              <a:lnSpc>
                <a:spcPct val="150000"/>
              </a:lnSpc>
            </a:pPr>
            <a:r>
              <a:rPr lang="pl-PL" sz="2400" b="1" dirty="0" smtClean="0"/>
              <a:t>Prestiżowe certyfikaty </a:t>
            </a:r>
            <a:r>
              <a:rPr lang="pl-PL" sz="2400" dirty="0" smtClean="0"/>
              <a:t>największych firm sektora ICT</a:t>
            </a:r>
          </a:p>
        </p:txBody>
      </p:sp>
      <p:sp>
        <p:nvSpPr>
          <p:cNvPr id="6" name="Prostokąt 5"/>
          <p:cNvSpPr/>
          <p:nvPr/>
        </p:nvSpPr>
        <p:spPr>
          <a:xfrm>
            <a:off x="3384468" y="518811"/>
            <a:ext cx="429886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bg2">
                    <a:lumMod val="25000"/>
                  </a:schemeClr>
                </a:solidFill>
              </a:rPr>
              <a:t>Technik teleinformatyk</a:t>
            </a:r>
            <a:endParaRPr lang="pl-PL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1" name="Picture 3" descr="C:\Users\mariusz\AppData\Local\Microsoft\Windows\Temporary Internet Files\Content.IE5\E5QLV9KI\ICT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48" y="811198"/>
            <a:ext cx="1906973" cy="140779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14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99">
        <p14:prism isContent="1"/>
      </p:transition>
    </mc:Choice>
    <mc:Fallback xmlns="">
      <p:transition spd="slow" advTm="216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0" y="1552269"/>
            <a:ext cx="9144000" cy="5898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3384467" y="543326"/>
            <a:ext cx="429886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bg2">
                    <a:lumMod val="25000"/>
                  </a:schemeClr>
                </a:solidFill>
              </a:rPr>
              <a:t>Technik teleinformatyk</a:t>
            </a:r>
            <a:endParaRPr lang="pl-PL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1304627"/>
            <a:ext cx="9144000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/>
              <a:t>Klasa ICT </a:t>
            </a:r>
            <a:r>
              <a:rPr lang="pl-PL" sz="2800" dirty="0" smtClean="0"/>
              <a:t>– </a:t>
            </a:r>
            <a:r>
              <a:rPr lang="pl-PL" sz="2800" b="1" dirty="0" smtClean="0"/>
              <a:t>NOWOCZESNY  STYL  UCZENIA SIĘ !</a:t>
            </a:r>
            <a:endParaRPr lang="pl-PL" sz="2800" b="1" dirty="0"/>
          </a:p>
        </p:txBody>
      </p:sp>
      <p:sp>
        <p:nvSpPr>
          <p:cNvPr id="4" name="Prostokąt 3"/>
          <p:cNvSpPr/>
          <p:nvPr/>
        </p:nvSpPr>
        <p:spPr>
          <a:xfrm>
            <a:off x="182892" y="2227957"/>
            <a:ext cx="878774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Współpraca z </a:t>
            </a:r>
            <a:r>
              <a:rPr lang="pl-PL" sz="2800" b="1" dirty="0" smtClean="0"/>
              <a:t>nowoczesnymi firmami</a:t>
            </a:r>
          </a:p>
          <a:p>
            <a:endParaRPr lang="pl-PL" sz="2800" dirty="0"/>
          </a:p>
          <a:p>
            <a:endParaRPr lang="pl-PL" sz="2800" dirty="0" smtClean="0"/>
          </a:p>
          <a:p>
            <a:endParaRPr lang="pl-PL" sz="400" dirty="0" smtClean="0"/>
          </a:p>
          <a:p>
            <a:r>
              <a:rPr lang="pl-PL" sz="2800" dirty="0"/>
              <a:t>M</a:t>
            </a:r>
            <a:r>
              <a:rPr lang="pl-PL" sz="2800" dirty="0" smtClean="0"/>
              <a:t>ożliwość wdrażania swoich pomysłów </a:t>
            </a:r>
          </a:p>
          <a:p>
            <a:r>
              <a:rPr lang="pl-PL" sz="2800" dirty="0" smtClean="0"/>
              <a:t>i </a:t>
            </a:r>
            <a:r>
              <a:rPr lang="pl-PL" sz="2800" b="1" dirty="0" smtClean="0"/>
              <a:t>zatrudnienia w trakcie nauki</a:t>
            </a:r>
            <a:endParaRPr lang="pl-PL" b="1" dirty="0"/>
          </a:p>
          <a:p>
            <a:endParaRPr lang="pl-PL" sz="900" dirty="0" smtClean="0"/>
          </a:p>
          <a:p>
            <a:r>
              <a:rPr lang="pl-PL" sz="2800" dirty="0" smtClean="0"/>
              <a:t>Poznanie nowoczesnych narzędzi pracy inżyniera </a:t>
            </a:r>
          </a:p>
        </p:txBody>
      </p:sp>
      <p:sp>
        <p:nvSpPr>
          <p:cNvPr id="5" name="pole tekstowe 4"/>
          <p:cNvSpPr txBox="1"/>
          <p:nvPr/>
        </p:nvSpPr>
        <p:spPr>
          <a:xfrm rot="1051093">
            <a:off x="7677674" y="4833708"/>
            <a:ext cx="12861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l-PL" b="1" dirty="0" smtClean="0"/>
              <a:t>NEW TECH</a:t>
            </a:r>
            <a:endParaRPr lang="pl-PL" b="1" dirty="0"/>
          </a:p>
        </p:txBody>
      </p:sp>
      <p:sp>
        <p:nvSpPr>
          <p:cNvPr id="6" name="Prostokąt 5"/>
          <p:cNvSpPr/>
          <p:nvPr/>
        </p:nvSpPr>
        <p:spPr>
          <a:xfrm rot="19808938">
            <a:off x="1802081" y="863127"/>
            <a:ext cx="1383475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l-PL" b="1" dirty="0" smtClean="0"/>
              <a:t>HIGH-TECH</a:t>
            </a: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277" y="3172298"/>
            <a:ext cx="1540334" cy="38785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3" y="2328162"/>
            <a:ext cx="1428751" cy="62068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55" y="2944837"/>
            <a:ext cx="1942465" cy="5962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91" y="2658301"/>
            <a:ext cx="2677899" cy="116430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-56276" y="4775400"/>
            <a:ext cx="8276350" cy="1688077"/>
            <a:chOff x="-56276" y="4775400"/>
            <a:chExt cx="8276350" cy="1688077"/>
          </a:xfrm>
        </p:grpSpPr>
        <p:sp>
          <p:nvSpPr>
            <p:cNvPr id="13" name="Elipsa 12"/>
            <p:cNvSpPr/>
            <p:nvPr/>
          </p:nvSpPr>
          <p:spPr>
            <a:xfrm>
              <a:off x="2362069" y="4810061"/>
              <a:ext cx="3391976" cy="1647319"/>
            </a:xfrm>
            <a:prstGeom prst="ellipse">
              <a:avLst/>
            </a:prstGeom>
            <a:solidFill>
              <a:srgbClr val="FFFF00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INFORMATYKA</a:t>
              </a:r>
              <a:endParaRPr lang="pl-PL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16" name="Elipsa 15"/>
            <p:cNvSpPr/>
            <p:nvPr/>
          </p:nvSpPr>
          <p:spPr>
            <a:xfrm>
              <a:off x="-56276" y="4775400"/>
              <a:ext cx="3391976" cy="1647319"/>
            </a:xfrm>
            <a:prstGeom prst="ellipse">
              <a:avLst/>
            </a:prstGeom>
            <a:solidFill>
              <a:srgbClr val="FFFF00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ELEKTRONIKA</a:t>
              </a:r>
              <a:endParaRPr lang="pl-P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Elipsa 16"/>
            <p:cNvSpPr/>
            <p:nvPr/>
          </p:nvSpPr>
          <p:spPr>
            <a:xfrm>
              <a:off x="4723323" y="4816158"/>
              <a:ext cx="3496751" cy="1647319"/>
            </a:xfrm>
            <a:prstGeom prst="ellipse">
              <a:avLst/>
            </a:prstGeom>
            <a:solidFill>
              <a:srgbClr val="FFFF00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TELEKOMUNIKACJA</a:t>
              </a:r>
              <a:endParaRPr lang="pl-P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14" y="2900362"/>
            <a:ext cx="1969339" cy="63341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08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0" y="5156489"/>
            <a:ext cx="9144000" cy="419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0" y="3951744"/>
            <a:ext cx="9144000" cy="419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2831538"/>
            <a:ext cx="9144000" cy="419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391" y="503273"/>
            <a:ext cx="2660073" cy="125023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12416" y="5008783"/>
            <a:ext cx="8467105" cy="1277273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2400" dirty="0" smtClean="0"/>
              <a:t>Absolwent  </a:t>
            </a:r>
            <a:r>
              <a:rPr lang="pl-PL" sz="2400" b="1" dirty="0" smtClean="0"/>
              <a:t>bardzo  poszukiwany  </a:t>
            </a:r>
            <a:r>
              <a:rPr lang="pl-PL" sz="2400" dirty="0"/>
              <a:t>na </a:t>
            </a:r>
            <a:r>
              <a:rPr lang="pl-PL" sz="2400" dirty="0" smtClean="0"/>
              <a:t> rynku </a:t>
            </a:r>
            <a:r>
              <a:rPr lang="pl-PL" sz="2400" dirty="0"/>
              <a:t>pracy </a:t>
            </a:r>
            <a:endParaRPr lang="pl-PL" sz="2400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2400" dirty="0" smtClean="0"/>
              <a:t>w </a:t>
            </a:r>
            <a:r>
              <a:rPr lang="pl-PL" sz="2400" dirty="0"/>
              <a:t>małych firmach i dużych koncernach </a:t>
            </a:r>
            <a:r>
              <a:rPr lang="pl-PL" sz="2400" dirty="0" smtClean="0"/>
              <a:t>elektro-energetycznych.</a:t>
            </a:r>
            <a:endParaRPr lang="pl-PL" sz="2400" dirty="0"/>
          </a:p>
        </p:txBody>
      </p:sp>
      <p:sp>
        <p:nvSpPr>
          <p:cNvPr id="2" name="Prostokąt 1"/>
          <p:cNvSpPr/>
          <p:nvPr/>
        </p:nvSpPr>
        <p:spPr>
          <a:xfrm>
            <a:off x="2655519" y="705385"/>
            <a:ext cx="316794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l-PL" sz="3200" b="1" dirty="0"/>
              <a:t>Technik elektryk </a:t>
            </a:r>
            <a:endParaRPr lang="pl-PL" sz="3200" dirty="0"/>
          </a:p>
        </p:txBody>
      </p:sp>
      <p:sp>
        <p:nvSpPr>
          <p:cNvPr id="4" name="Prostokąt 3"/>
          <p:cNvSpPr/>
          <p:nvPr/>
        </p:nvSpPr>
        <p:spPr>
          <a:xfrm>
            <a:off x="0" y="1753507"/>
            <a:ext cx="9144000" cy="419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12416" y="1592463"/>
            <a:ext cx="8423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/>
              <a:t>Współpraca z </a:t>
            </a:r>
            <a:r>
              <a:rPr lang="pl-PL" sz="2400" b="1" dirty="0" smtClean="0"/>
              <a:t>ENERGĄ –OPERATOR SA </a:t>
            </a:r>
            <a:r>
              <a:rPr lang="pl-PL" sz="2400" dirty="0" smtClean="0"/>
              <a:t>w Gdańsku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/>
              <a:t>Najlepsze praktyki </a:t>
            </a:r>
            <a:r>
              <a:rPr lang="pl-PL" sz="2400" dirty="0" smtClean="0"/>
              <a:t>zawodowe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Staże w największych przedsiębiorstwach branżowych na rynku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/>
              <a:t>Wysokie stypendia </a:t>
            </a:r>
            <a:r>
              <a:rPr lang="pl-PL" sz="2400" dirty="0" smtClean="0"/>
              <a:t>za wyniki w nauce i nagrody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/>
              <a:t>Praktyczne zajęcia </a:t>
            </a:r>
            <a:r>
              <a:rPr lang="pl-PL" sz="2400" dirty="0" smtClean="0"/>
              <a:t>z ekspertami z branżowych firm 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Warsztaty  i wycieczki terenowe,  </a:t>
            </a:r>
            <a:r>
              <a:rPr lang="pl-PL" sz="2400" b="1" dirty="0" smtClean="0"/>
              <a:t>certyfikaty SEP, ECDL, CISCO</a:t>
            </a:r>
            <a:endParaRPr lang="pl-PL" sz="24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0796" y="1518120"/>
            <a:ext cx="1228725" cy="120463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4171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95">
        <p14:prism isContent="1"/>
      </p:transition>
    </mc:Choice>
    <mc:Fallback xmlns="">
      <p:transition spd="slow" advTm="268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5936" y="5792692"/>
            <a:ext cx="9144000" cy="419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-5939" y="4718382"/>
            <a:ext cx="9144000" cy="419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3604079"/>
            <a:ext cx="9144000" cy="419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-5939" y="2513528"/>
            <a:ext cx="9144000" cy="419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42" y="520146"/>
            <a:ext cx="2826327" cy="132837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95002" y="2358908"/>
            <a:ext cx="89421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/>
              <a:t>Profesjonalnie przygotowany do </a:t>
            </a:r>
            <a:r>
              <a:rPr lang="pl-PL" sz="2400" b="1" dirty="0" smtClean="0"/>
              <a:t>pracy w zawodzie 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Doskonale przygotowany do kontynuowania nauki na </a:t>
            </a:r>
            <a:r>
              <a:rPr lang="pl-PL" sz="2400" b="1" dirty="0" smtClean="0"/>
              <a:t>studiach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/>
              <a:t>Staże i praktyki </a:t>
            </a:r>
            <a:r>
              <a:rPr lang="pl-PL" sz="2400" dirty="0" smtClean="0"/>
              <a:t>w innowacyjnych przedsiębiorstwach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Atrakcyjne </a:t>
            </a:r>
            <a:r>
              <a:rPr lang="pl-PL" sz="2400" b="1" dirty="0" smtClean="0"/>
              <a:t>certyfikacje</a:t>
            </a:r>
            <a:r>
              <a:rPr lang="pl-PL" sz="2400" dirty="0" smtClean="0"/>
              <a:t>    SEP, ECDL, CISCO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/>
              <a:t>Najnowsze technologie</a:t>
            </a:r>
            <a:r>
              <a:rPr lang="pl-PL" sz="2400" dirty="0" smtClean="0"/>
              <a:t>, sprzęt i aplikacje stosowane podczas nauki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/>
              <a:t>Bezpłatne praktyki </a:t>
            </a:r>
            <a:r>
              <a:rPr lang="pl-PL" sz="2400" dirty="0" smtClean="0"/>
              <a:t>zagraniczne w branżowych firmach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Nauczyciele – doświadczeni </a:t>
            </a:r>
            <a:r>
              <a:rPr lang="pl-PL" sz="2400" b="1" dirty="0"/>
              <a:t>praktykujący </a:t>
            </a:r>
            <a:r>
              <a:rPr lang="pl-PL" sz="2400" b="1" dirty="0" smtClean="0"/>
              <a:t>inżynierowie</a:t>
            </a:r>
            <a:endParaRPr lang="pl-PL" sz="2400" b="1" dirty="0"/>
          </a:p>
        </p:txBody>
      </p:sp>
      <p:sp>
        <p:nvSpPr>
          <p:cNvPr id="2" name="Prostokąt 1"/>
          <p:cNvSpPr/>
          <p:nvPr/>
        </p:nvSpPr>
        <p:spPr>
          <a:xfrm>
            <a:off x="1793175" y="891945"/>
            <a:ext cx="363385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l-PL" sz="3200" b="1" dirty="0"/>
              <a:t>Technik </a:t>
            </a:r>
            <a:r>
              <a:rPr lang="pl-PL" sz="3200" b="1" dirty="0" smtClean="0"/>
              <a:t>elektronik </a:t>
            </a:r>
            <a:endParaRPr lang="pl-PL" sz="3200" dirty="0"/>
          </a:p>
        </p:txBody>
      </p:sp>
      <p:pic>
        <p:nvPicPr>
          <p:cNvPr id="4098" name="Picture 2" descr="C:\Users\mariusz\AppData\Local\Microsoft\Windows\Temporary Internet Files\Content.IE5\352AH3T0\hi-tech-world-wallpape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429" y="520146"/>
            <a:ext cx="2329072" cy="17468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71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5">
        <p14:prism isContent="1"/>
      </p:transition>
    </mc:Choice>
    <mc:Fallback xmlns="">
      <p:transition spd="slow" advTm="177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87" y="2590800"/>
            <a:ext cx="2581275" cy="17145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554812"/>
            <a:ext cx="9124950" cy="60864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17" y="623849"/>
            <a:ext cx="3721395" cy="24717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3179">
            <a:off x="-186668" y="2169300"/>
            <a:ext cx="3842370" cy="25575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2749">
            <a:off x="5490034" y="1438171"/>
            <a:ext cx="3867846" cy="258272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7" y="547649"/>
            <a:ext cx="3395738" cy="22554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6817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1983" y="3615316"/>
            <a:ext cx="9144000" cy="419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4488346"/>
            <a:ext cx="9144000" cy="419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2750508"/>
            <a:ext cx="9144000" cy="419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-1" y="5364969"/>
            <a:ext cx="9144000" cy="419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268" y="543896"/>
            <a:ext cx="2766951" cy="130046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769622" y="754389"/>
            <a:ext cx="369806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pl-PL" sz="3200" b="1" dirty="0"/>
              <a:t>Technik informatyk</a:t>
            </a:r>
            <a:r>
              <a:rPr lang="pl-PL" sz="3200" dirty="0"/>
              <a:t> </a:t>
            </a:r>
          </a:p>
        </p:txBody>
      </p:sp>
      <p:pic>
        <p:nvPicPr>
          <p:cNvPr id="5126" name="Picture 6" descr="C:\Users\mariusz\AppData\Local\Microsoft\Windows\Temporary Internet Files\Content.IE5\KGFMSHUW\hqdefaul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1" y="265003"/>
            <a:ext cx="3259673" cy="244475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46461" y="1674417"/>
            <a:ext cx="881149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	</a:t>
            </a:r>
            <a:r>
              <a:rPr lang="pl-PL" sz="2400" b="1" dirty="0" smtClean="0"/>
              <a:t>Interdyscyplinarny zawód łączący wiele </a:t>
            </a:r>
          </a:p>
          <a:p>
            <a:r>
              <a:rPr lang="pl-PL" sz="2400" b="1" dirty="0"/>
              <a:t>	</a:t>
            </a:r>
            <a:r>
              <a:rPr lang="pl-PL" sz="2400" b="1" dirty="0" smtClean="0"/>
              <a:t>dyscyplin informatyki i elektroniki</a:t>
            </a:r>
          </a:p>
          <a:p>
            <a:endParaRPr lang="pl-PL" dirty="0"/>
          </a:p>
          <a:p>
            <a:pPr>
              <a:lnSpc>
                <a:spcPts val="3400"/>
              </a:lnSpc>
            </a:pPr>
            <a:r>
              <a:rPr lang="pl-PL" sz="2400" b="1" dirty="0" smtClean="0"/>
              <a:t>Najnowsze technologie </a:t>
            </a:r>
            <a:r>
              <a:rPr lang="pl-PL" sz="2400" dirty="0" smtClean="0"/>
              <a:t>– sprzęt i aplikacje</a:t>
            </a:r>
          </a:p>
          <a:p>
            <a:pPr>
              <a:lnSpc>
                <a:spcPts val="3400"/>
              </a:lnSpc>
            </a:pPr>
            <a:r>
              <a:rPr lang="pl-PL" sz="2400" dirty="0" smtClean="0"/>
              <a:t>Absolwent  -</a:t>
            </a:r>
            <a:r>
              <a:rPr lang="pl-PL" sz="2400" dirty="0"/>
              <a:t> </a:t>
            </a:r>
            <a:r>
              <a:rPr lang="pl-PL" sz="2400" b="1" dirty="0" smtClean="0"/>
              <a:t>perfekcyjnie przygotowany </a:t>
            </a:r>
            <a:r>
              <a:rPr lang="pl-PL" sz="2400" dirty="0" smtClean="0"/>
              <a:t>do pracy w zawodzie</a:t>
            </a:r>
          </a:p>
          <a:p>
            <a:pPr>
              <a:lnSpc>
                <a:spcPts val="3400"/>
              </a:lnSpc>
            </a:pPr>
            <a:r>
              <a:rPr lang="pl-PL" sz="2400" dirty="0" smtClean="0"/>
              <a:t>Doskonale przygotowany do dalszej nauki na </a:t>
            </a:r>
            <a:r>
              <a:rPr lang="pl-PL" sz="2400" b="1" dirty="0" smtClean="0"/>
              <a:t>studiach</a:t>
            </a:r>
          </a:p>
          <a:p>
            <a:pPr>
              <a:lnSpc>
                <a:spcPts val="3400"/>
              </a:lnSpc>
            </a:pPr>
            <a:r>
              <a:rPr lang="pl-PL" sz="2400" b="1" dirty="0" smtClean="0"/>
              <a:t>Staże i praktyki</a:t>
            </a:r>
            <a:r>
              <a:rPr lang="pl-PL" sz="2400" dirty="0" smtClean="0"/>
              <a:t> w nowoczesnych i innowacyjnych firmach</a:t>
            </a:r>
          </a:p>
          <a:p>
            <a:pPr>
              <a:lnSpc>
                <a:spcPts val="3400"/>
              </a:lnSpc>
            </a:pPr>
            <a:r>
              <a:rPr lang="pl-PL" sz="2400" dirty="0" smtClean="0"/>
              <a:t>Bezpłatne </a:t>
            </a:r>
            <a:r>
              <a:rPr lang="pl-PL" sz="2400" b="1" dirty="0" smtClean="0"/>
              <a:t>staże zagraniczne </a:t>
            </a:r>
            <a:r>
              <a:rPr lang="pl-PL" sz="2400" dirty="0" smtClean="0"/>
              <a:t>w branżowych przedsiębiorstwach</a:t>
            </a:r>
          </a:p>
          <a:p>
            <a:pPr>
              <a:lnSpc>
                <a:spcPts val="3400"/>
              </a:lnSpc>
            </a:pPr>
            <a:r>
              <a:rPr lang="pl-PL" sz="2400" b="1" dirty="0" smtClean="0"/>
              <a:t>Atrakcyjne certyfikacje </a:t>
            </a:r>
            <a:r>
              <a:rPr lang="pl-PL" sz="2400" dirty="0" smtClean="0"/>
              <a:t>ECDL, CISCO®, MICROSOFT®</a:t>
            </a:r>
          </a:p>
          <a:p>
            <a:pPr>
              <a:lnSpc>
                <a:spcPts val="3400"/>
              </a:lnSpc>
            </a:pPr>
            <a:r>
              <a:rPr lang="pl-PL" sz="2400" b="1" dirty="0" smtClean="0"/>
              <a:t>Bezpłatne</a:t>
            </a:r>
            <a:r>
              <a:rPr lang="pl-PL" sz="2400" dirty="0" smtClean="0"/>
              <a:t> specjalistyczne oprogramowanie do użytku w domu</a:t>
            </a:r>
          </a:p>
          <a:p>
            <a:pPr>
              <a:lnSpc>
                <a:spcPts val="3400"/>
              </a:lnSpc>
            </a:pPr>
            <a:r>
              <a:rPr lang="pl-PL" sz="2400" dirty="0"/>
              <a:t>Nauczyciele – doświadczeni </a:t>
            </a:r>
            <a:r>
              <a:rPr lang="pl-PL" sz="2400" b="1" dirty="0"/>
              <a:t>praktykujący inżynierowie</a:t>
            </a:r>
          </a:p>
          <a:p>
            <a:pPr>
              <a:lnSpc>
                <a:spcPts val="3400"/>
              </a:lnSpc>
            </a:pPr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  </a:t>
            </a:r>
            <a:endParaRPr lang="pl-PL" sz="2400" dirty="0"/>
          </a:p>
        </p:txBody>
      </p:sp>
      <p:sp>
        <p:nvSpPr>
          <p:cNvPr id="3" name="pole tekstowe 2"/>
          <p:cNvSpPr txBox="1"/>
          <p:nvPr/>
        </p:nvSpPr>
        <p:spPr>
          <a:xfrm rot="1248719">
            <a:off x="5902967" y="2432882"/>
            <a:ext cx="227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PEWNA PRACA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24171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32">
        <p14:prism isContent="1"/>
      </p:transition>
    </mc:Choice>
    <mc:Fallback xmlns="">
      <p:transition spd="slow" advTm="248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" y="669142"/>
            <a:ext cx="9039225" cy="60292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70" y="533108"/>
            <a:ext cx="4107283" cy="273961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789"/>
            <a:ext cx="4217539" cy="28131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10" y="729259"/>
            <a:ext cx="3534015" cy="23473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36" y="4611889"/>
            <a:ext cx="2871564" cy="191093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7635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Niestandardowy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60B5FF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aralaks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2551</TotalTime>
  <Words>600</Words>
  <Application>Microsoft Office PowerPoint</Application>
  <PresentationFormat>Pokaz na ekranie (4:3)</PresentationFormat>
  <Paragraphs>156</Paragraphs>
  <Slides>27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2" baseType="lpstr">
      <vt:lpstr>Arial</vt:lpstr>
      <vt:lpstr>Calibri</vt:lpstr>
      <vt:lpstr>Corbel</vt:lpstr>
      <vt:lpstr>Wingdings</vt:lpstr>
      <vt:lpstr>Paralaksa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Mariusz Mazurkiewicz</cp:lastModifiedBy>
  <cp:revision>101</cp:revision>
  <dcterms:created xsi:type="dcterms:W3CDTF">2014-09-16T21:36:11Z</dcterms:created>
  <dcterms:modified xsi:type="dcterms:W3CDTF">2016-03-09T13:34:36Z</dcterms:modified>
</cp:coreProperties>
</file>